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8" r:id="rId3"/>
    <p:sldId id="279" r:id="rId4"/>
    <p:sldId id="287" r:id="rId5"/>
    <p:sldId id="280" r:id="rId6"/>
    <p:sldId id="283" r:id="rId7"/>
    <p:sldId id="288" r:id="rId8"/>
    <p:sldId id="284" r:id="rId9"/>
    <p:sldId id="261" r:id="rId10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B8BC"/>
    <a:srgbClr val="E4EBEC"/>
    <a:srgbClr val="EBF0F1"/>
    <a:srgbClr val="E8F1F4"/>
    <a:srgbClr val="EFF3F5"/>
    <a:srgbClr val="E1E8EB"/>
    <a:srgbClr val="E7ECED"/>
    <a:srgbClr val="BC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5" autoAdjust="0"/>
    <p:restoredTop sz="94660"/>
  </p:normalViewPr>
  <p:slideViewPr>
    <p:cSldViewPr>
      <p:cViewPr varScale="1">
        <p:scale>
          <a:sx n="69" d="100"/>
          <a:sy n="69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467C47-02A6-445D-AACB-B8C181BF682D}" type="datetimeFigureOut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6E5DB3-30D7-4CC6-9686-1A3750938279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33310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486AA96-F0EB-4088-8C21-C65A5D027F49}" type="datetimeFigureOut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BE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418573-16DA-48DD-8ABD-F44DF179CE38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09519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1638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4622BB-22D3-44D8-8239-0D97FBA33A0F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4579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BB430-56FA-46F3-8388-E60ACF79617D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8675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4DF73D-203E-4B1B-9703-7F492A97F246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dirty="0" smtClean="0"/>
          </a:p>
        </p:txBody>
      </p:sp>
      <p:sp>
        <p:nvSpPr>
          <p:cNvPr id="30723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2F8AA5-4860-40A6-AD61-4DEB1BFC0386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2662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A460A1-6180-418A-A553-F723879266D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2771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F1E963-7329-4FA8-B054-B5808EC13FF9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jdelijke aanduiding voor dia-afbeelding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nl-NL" smtClean="0"/>
          </a:p>
        </p:txBody>
      </p:sp>
      <p:sp>
        <p:nvSpPr>
          <p:cNvPr id="36867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85C318-D6FB-4A4C-99BA-7F94982EBD05}" type="slidenum">
              <a:rPr lang="nl-B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nl-BE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Hoofd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8"/>
          <p:cNvSpPr/>
          <p:nvPr userDrawn="1"/>
        </p:nvSpPr>
        <p:spPr>
          <a:xfrm>
            <a:off x="1785918" y="0"/>
            <a:ext cx="7358081" cy="1235242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4" name="Afbeelding 6" descr="alle silhouetten.jp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581782"/>
            <a:ext cx="9144000" cy="3694436"/>
          </a:xfrm>
          <a:prstGeom prst="rect">
            <a:avLst/>
          </a:prstGeom>
        </p:spPr>
      </p:pic>
      <p:pic>
        <p:nvPicPr>
          <p:cNvPr id="5" name="Afbeelding 7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0"/>
          <p:cNvCxnSpPr/>
          <p:nvPr userDrawn="1"/>
        </p:nvCxnSpPr>
        <p:spPr>
          <a:xfrm flipV="1">
            <a:off x="1804988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252603"/>
          </a:xfrm>
        </p:spPr>
        <p:txBody>
          <a:bodyPr anchorCtr="0"/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FF0AF255-CA8F-4D4C-A0E0-4B6F5FC8E12D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1975" y="6237288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34C6-5C8B-4BEB-B87D-6A085A47486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7"/>
          <p:cNvCxnSpPr/>
          <p:nvPr userDrawn="1"/>
        </p:nvCxnSpPr>
        <p:spPr>
          <a:xfrm>
            <a:off x="0" y="6000750"/>
            <a:ext cx="9144000" cy="1588"/>
          </a:xfrm>
          <a:prstGeom prst="line">
            <a:avLst/>
          </a:prstGeom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9" descr="alle silhouette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0"/>
            <a:ext cx="32146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11" descr="logo grijs-zwart-rozekopie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4988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hoek 10"/>
          <p:cNvSpPr/>
          <p:nvPr userDrawn="1"/>
        </p:nvSpPr>
        <p:spPr>
          <a:xfrm>
            <a:off x="1785938" y="0"/>
            <a:ext cx="4214812" cy="1255713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Cambria" pitchFamily="18" charset="0"/>
            </a:endParaRPr>
          </a:p>
        </p:txBody>
      </p:sp>
      <p:cxnSp>
        <p:nvCxnSpPr>
          <p:cNvPr id="8" name="Rechte verbindingslijn 13"/>
          <p:cNvCxnSpPr/>
          <p:nvPr userDrawn="1"/>
        </p:nvCxnSpPr>
        <p:spPr>
          <a:xfrm flipV="1">
            <a:off x="1797050" y="1246188"/>
            <a:ext cx="7343775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  <a:noFill/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BE" dirty="0"/>
          </a:p>
        </p:txBody>
      </p:sp>
      <p:sp>
        <p:nvSpPr>
          <p:cNvPr id="9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AD684BDC-AAB3-44C0-A494-935D7C7D2A1D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09913" y="6210300"/>
            <a:ext cx="2895600" cy="365125"/>
          </a:xfrm>
        </p:spPr>
        <p:txBody>
          <a:bodyPr/>
          <a:lstStyle>
            <a:lvl1pPr>
              <a:defRPr sz="1400" b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mbria" pitchFamily="18" charset="0"/>
              </a:defRPr>
            </a:lvl1pPr>
          </a:lstStyle>
          <a:p>
            <a:pPr>
              <a:defRPr/>
            </a:pPr>
            <a:fld id="{C36A9DFE-A03B-44EA-844F-F03D9C7A2851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52" y="24039"/>
            <a:ext cx="7786742" cy="976069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28" y="1285860"/>
            <a:ext cx="7300906" cy="4857784"/>
          </a:xfrm>
        </p:spPr>
        <p:txBody>
          <a:bodyPr/>
          <a:lstStyle>
            <a:lvl1pPr>
              <a:lnSpc>
                <a:spcPct val="80000"/>
              </a:lnSpc>
              <a:defRPr>
                <a:latin typeface="+mn-lt"/>
              </a:defRPr>
            </a:lvl1pPr>
            <a:lvl2pPr>
              <a:lnSpc>
                <a:spcPct val="90000"/>
              </a:lnSpc>
              <a:spcAft>
                <a:spcPts val="200"/>
              </a:spcAft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1285875" y="6356350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EE4FC4A-D974-4196-BFF4-889EFEEBB734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4C9D-CAE8-490F-A1CE-339B5642ACAE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3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4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DA7008D-3D1D-4029-91B8-D5C99A5C1B78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9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0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40DF-640F-476E-9A81-3F6F5ED179F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8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00166" y="1428736"/>
            <a:ext cx="3571900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03340" y="2174875"/>
            <a:ext cx="35687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43504" y="1428736"/>
            <a:ext cx="3543296" cy="7461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16672" y="2174875"/>
            <a:ext cx="35701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3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637239D-5034-4BDC-8ADE-13706DEFE459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4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5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EB11-357B-40B8-8A1B-7B46FEB05E93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2571768" cy="10715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934" y="1214422"/>
            <a:ext cx="4614866" cy="49117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428728" y="2285992"/>
            <a:ext cx="2571768" cy="38401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428750" y="6357938"/>
            <a:ext cx="1376363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E7CE916B-C10F-43AD-9F0A-CCA9A179906D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470B-BB83-4AC8-ADD3-274CDF40B195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6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7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1604" y="4800600"/>
            <a:ext cx="57070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571604" y="1428735"/>
            <a:ext cx="5707084" cy="329883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71604" y="5367338"/>
            <a:ext cx="57070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571625" y="6357938"/>
            <a:ext cx="130492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77779B-A884-47CB-BC26-96233D9E1ADB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6B3C-04B0-4B61-B9D2-D8731742AECA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85860"/>
            <a:ext cx="7186634" cy="4840303"/>
          </a:xfr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3D1FF56-C1C7-4B6C-9D9C-B60C5F0D20F7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15C9-4427-4204-B7A9-A87ED6C6493B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5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pic>
        <p:nvPicPr>
          <p:cNvPr id="6" name="Afbeelding 8" descr="alle silhouet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9" descr="logo grijs-zwart-rozekopi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58016" y="1214422"/>
            <a:ext cx="2057400" cy="491174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500166" y="1214422"/>
            <a:ext cx="5143536" cy="491174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10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A154F04-F3C4-48CA-8FE5-9337D2F51CCB}" type="datetime1">
              <a:rPr lang="nl-BE"/>
              <a:pPr>
                <a:defRPr/>
              </a:pPr>
              <a:t>30/09/2010</a:t>
            </a:fld>
            <a:endParaRPr lang="nl-BE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31276-F2CB-45E1-A204-FF2E9E1AB564}" type="slidenum">
              <a:rPr lang="nl-BE"/>
              <a:pPr>
                <a:defRPr/>
              </a:pPr>
              <a:t>‹nr.›</a:t>
            </a:fld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1214414" y="0"/>
            <a:ext cx="7929585" cy="1071546"/>
          </a:xfrm>
          <a:prstGeom prst="rect">
            <a:avLst/>
          </a:prstGeom>
          <a:gradFill flip="none" rotWithShape="1">
            <a:gsLst>
              <a:gs pos="0">
                <a:srgbClr val="B8B8BC"/>
              </a:gs>
              <a:gs pos="100000">
                <a:schemeClr val="bg1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1223963" cy="6858000"/>
          </a:xfrm>
          <a:prstGeom prst="rect">
            <a:avLst/>
          </a:prstGeom>
          <a:gradFill flip="none" rotWithShape="1">
            <a:gsLst>
              <a:gs pos="0">
                <a:srgbClr val="BCBCC0"/>
              </a:gs>
              <a:gs pos="100000">
                <a:srgbClr val="E4EBEC"/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latin typeface="+mj-lt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85875" y="71438"/>
            <a:ext cx="7715250" cy="9286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500188" y="1600200"/>
            <a:ext cx="7186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00188" y="6357938"/>
            <a:ext cx="1143000" cy="365125"/>
          </a:xfrm>
          <a:prstGeom prst="rect">
            <a:avLst/>
          </a:prstGeom>
        </p:spPr>
        <p:txBody>
          <a:bodyPr vert="horz" lIns="72000" tIns="72000" rIns="72000" bIns="7200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F1001F82-AE78-4CEF-A97A-55676AC2BB74}" type="datetime1">
              <a:rPr lang="nl-BE"/>
              <a:pPr>
                <a:defRPr/>
              </a:pPr>
              <a:t>30/09/2010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86063" y="6356350"/>
            <a:ext cx="36433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err="1" smtClean="0">
                <a:solidFill>
                  <a:schemeClr val="tx1">
                    <a:tint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nl-BE"/>
              <a:t>www.cvoleuven.be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6EB5AE67-1F95-4885-89FB-48813BFF97CC}" type="slidenum">
              <a:rPr lang="nl-BE"/>
              <a:pPr>
                <a:defRPr/>
              </a:pPr>
              <a:t>‹nr.›</a:t>
            </a:fld>
            <a:endParaRPr lang="nl-BE" dirty="0"/>
          </a:p>
        </p:txBody>
      </p:sp>
      <p:pic>
        <p:nvPicPr>
          <p:cNvPr id="9" name="Afbeelding 8" descr="alle silhouette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75400"/>
            <a:ext cx="121443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Afbeelding 9" descr="logo grijs-zwart-rozekopi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8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Rechte verbindingslijn 14"/>
          <p:cNvCxnSpPr/>
          <p:nvPr/>
        </p:nvCxnSpPr>
        <p:spPr>
          <a:xfrm flipV="1">
            <a:off x="0" y="1071563"/>
            <a:ext cx="9144000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 rot="5400000">
            <a:off x="-1678781" y="3964782"/>
            <a:ext cx="5786437" cy="0"/>
          </a:xfrm>
          <a:prstGeom prst="line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sz="4400" kern="1200" spc="-15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−"/>
        <a:defRPr sz="28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On</a:t>
            </a:r>
            <a:r>
              <a:rPr lang="nl-BE" dirty="0" smtClean="0"/>
              <a:t> the right track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979712" y="5373216"/>
            <a:ext cx="48965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</a:lstStyle>
          <a:p>
            <a:pPr algn="ctr"/>
            <a:r>
              <a:rPr lang="nl-B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Project </a:t>
            </a:r>
            <a:r>
              <a:rPr lang="nl-BE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application</a:t>
            </a:r>
            <a:endParaRPr lang="nl-BE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smtClean="0"/>
              <a:t>Content &amp; </a:t>
            </a:r>
            <a:r>
              <a:rPr lang="nl-BE" dirty="0" err="1" smtClean="0"/>
              <a:t>objectives</a:t>
            </a:r>
            <a:r>
              <a:rPr lang="nl-BE" dirty="0" smtClean="0"/>
              <a:t> 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2800" dirty="0" smtClean="0"/>
              <a:t>to increase learners’motivation to be autonomous in the learning process</a:t>
            </a:r>
            <a:endParaRPr lang="nl-BE" sz="2800" dirty="0" smtClean="0"/>
          </a:p>
          <a:p>
            <a:r>
              <a:rPr lang="pt-PT" sz="2800" dirty="0" smtClean="0"/>
              <a:t>to develop a learning pathway for implementation in language coaching (both on an organizational and individual level)</a:t>
            </a:r>
            <a:endParaRPr lang="nl-BE" sz="2800" dirty="0" smtClean="0"/>
          </a:p>
          <a:p>
            <a:r>
              <a:rPr lang="pt-PT" sz="2800" dirty="0" smtClean="0"/>
              <a:t>specific objectives are:</a:t>
            </a:r>
            <a:endParaRPr lang="nl-BE" sz="2800" dirty="0" smtClean="0"/>
          </a:p>
          <a:p>
            <a:pPr lvl="1"/>
            <a:r>
              <a:rPr lang="pt-PT" sz="2000" dirty="0" smtClean="0"/>
              <a:t>to promote awareness in each partner </a:t>
            </a:r>
            <a:r>
              <a:rPr lang="pt-PT" sz="2000" smtClean="0"/>
              <a:t>about </a:t>
            </a:r>
            <a:r>
              <a:rPr lang="pt-PT" sz="2000" smtClean="0"/>
              <a:t>counseling </a:t>
            </a:r>
            <a:r>
              <a:rPr lang="pt-PT" sz="2000" dirty="0" smtClean="0"/>
              <a:t>and mentoring</a:t>
            </a:r>
            <a:endParaRPr lang="nl-BE" sz="2000" dirty="0" smtClean="0"/>
          </a:p>
          <a:p>
            <a:pPr lvl="1"/>
            <a:r>
              <a:rPr lang="pt-PT" sz="2000" dirty="0" smtClean="0"/>
              <a:t>to develop partners’ skills in implementing an individual learning path</a:t>
            </a:r>
            <a:endParaRPr lang="nl-BE" sz="2000" dirty="0" smtClean="0"/>
          </a:p>
          <a:p>
            <a:pPr lvl="1"/>
            <a:r>
              <a:rPr lang="pt-PT" sz="2000" dirty="0" smtClean="0"/>
              <a:t>to create an instrument that will be part of partners’ standard offering</a:t>
            </a:r>
            <a:endParaRPr lang="nl-BE" sz="2000" dirty="0" smtClean="0"/>
          </a:p>
          <a:p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75656" y="2780928"/>
            <a:ext cx="7300913" cy="4857750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nl-BE" sz="3800" dirty="0" smtClean="0"/>
              <a:t>	“</a:t>
            </a:r>
            <a:r>
              <a:rPr lang="nl-BE" sz="3800" dirty="0" err="1" smtClean="0"/>
              <a:t>Analysis</a:t>
            </a:r>
            <a:r>
              <a:rPr lang="nl-BE" sz="3800" dirty="0" smtClean="0"/>
              <a:t> – </a:t>
            </a:r>
            <a:r>
              <a:rPr lang="nl-BE" sz="3800" dirty="0" err="1" smtClean="0"/>
              <a:t>development</a:t>
            </a:r>
            <a:r>
              <a:rPr lang="nl-BE" sz="3800" dirty="0" smtClean="0"/>
              <a:t> – </a:t>
            </a:r>
            <a:r>
              <a:rPr lang="nl-BE" sz="3800" dirty="0" err="1" smtClean="0"/>
              <a:t>implementation</a:t>
            </a:r>
            <a:r>
              <a:rPr lang="nl-BE" sz="3800" dirty="0" smtClean="0"/>
              <a:t> – </a:t>
            </a:r>
            <a:r>
              <a:rPr lang="nl-BE" sz="3800" dirty="0" err="1" smtClean="0"/>
              <a:t>evaluation</a:t>
            </a:r>
            <a:r>
              <a:rPr lang="nl-BE" sz="3800" dirty="0" smtClean="0"/>
              <a:t> – </a:t>
            </a:r>
            <a:r>
              <a:rPr lang="nl-BE" sz="3800" dirty="0" err="1" smtClean="0"/>
              <a:t>dissemination</a:t>
            </a:r>
            <a:r>
              <a:rPr lang="nl-BE" sz="3800" dirty="0" smtClean="0"/>
              <a:t> – </a:t>
            </a:r>
            <a:r>
              <a:rPr lang="nl-BE" sz="3800" dirty="0" err="1" smtClean="0"/>
              <a:t>exploitation</a:t>
            </a:r>
            <a:r>
              <a:rPr lang="nl-BE" sz="3800" dirty="0" smtClean="0"/>
              <a:t>” </a:t>
            </a:r>
            <a:r>
              <a:rPr lang="nl-BE" sz="3800" dirty="0" err="1" smtClean="0"/>
              <a:t>circle</a:t>
            </a:r>
            <a:endParaRPr lang="nl-BE" sz="3800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Aim</a:t>
            </a:r>
            <a:r>
              <a:rPr lang="nl-BE" dirty="0" smtClean="0"/>
              <a:t> of the project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/>
          </a:bodyPr>
          <a:lstStyle/>
          <a:p>
            <a:r>
              <a:rPr lang="en-US" sz="2400" dirty="0" smtClean="0"/>
              <a:t>Identify specific problems of our learners</a:t>
            </a:r>
          </a:p>
          <a:p>
            <a:endParaRPr lang="en-US" sz="2400" dirty="0" smtClean="0"/>
          </a:p>
          <a:p>
            <a:r>
              <a:rPr lang="en-US" sz="2400" dirty="0" smtClean="0"/>
              <a:t>Give special support for this target group in order to avoid social exclusion</a:t>
            </a:r>
          </a:p>
          <a:p>
            <a:endParaRPr lang="en-US" sz="2400" dirty="0" smtClean="0"/>
          </a:p>
          <a:p>
            <a:r>
              <a:rPr lang="en-US" sz="2400" dirty="0" smtClean="0"/>
              <a:t>Create a learning path (road map) to help learners reflect on their learning process</a:t>
            </a:r>
            <a:endParaRPr lang="nl-BE" sz="2400" dirty="0" smtClean="0"/>
          </a:p>
          <a:p>
            <a:pPr lvl="0"/>
            <a:endParaRPr lang="nl-BE" sz="3800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Activities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October</a:t>
            </a:r>
            <a:r>
              <a:rPr lang="nl-BE" dirty="0" smtClean="0"/>
              <a:t> 2010 – </a:t>
            </a:r>
            <a:r>
              <a:rPr lang="nl-BE" dirty="0" err="1" smtClean="0"/>
              <a:t>March</a:t>
            </a:r>
            <a:r>
              <a:rPr lang="nl-BE" dirty="0" smtClean="0"/>
              <a:t> 2011</a:t>
            </a:r>
          </a:p>
          <a:p>
            <a:pPr>
              <a:buFontTx/>
              <a:buChar char="-"/>
            </a:pPr>
            <a:r>
              <a:rPr lang="nl-BE" dirty="0" err="1" smtClean="0"/>
              <a:t>kick-off</a:t>
            </a:r>
            <a:r>
              <a:rPr lang="nl-BE" dirty="0" smtClean="0"/>
              <a:t> meeting </a:t>
            </a:r>
            <a:r>
              <a:rPr lang="nl-BE" dirty="0" err="1" smtClean="0"/>
              <a:t>Pamplona</a:t>
            </a:r>
            <a:endParaRPr lang="nl-BE" dirty="0" smtClean="0"/>
          </a:p>
          <a:p>
            <a:pPr>
              <a:buFontTx/>
              <a:buChar char="-"/>
            </a:pPr>
            <a:r>
              <a:rPr lang="nl-BE" dirty="0" smtClean="0"/>
              <a:t>SWOT </a:t>
            </a:r>
            <a:r>
              <a:rPr lang="nl-BE" dirty="0" err="1" smtClean="0"/>
              <a:t>analysis</a:t>
            </a:r>
            <a:r>
              <a:rPr lang="nl-BE" dirty="0" smtClean="0"/>
              <a:t> of at </a:t>
            </a:r>
            <a:r>
              <a:rPr lang="nl-BE" dirty="0" err="1" smtClean="0"/>
              <a:t>least</a:t>
            </a:r>
            <a:r>
              <a:rPr lang="nl-BE" dirty="0" smtClean="0"/>
              <a:t> </a:t>
            </a:r>
            <a:r>
              <a:rPr lang="nl-BE" dirty="0" err="1" smtClean="0"/>
              <a:t>one</a:t>
            </a:r>
            <a:r>
              <a:rPr lang="nl-BE" dirty="0" smtClean="0"/>
              <a:t> counseling </a:t>
            </a:r>
            <a:r>
              <a:rPr lang="nl-BE" dirty="0" err="1" smtClean="0"/>
              <a:t>method</a:t>
            </a:r>
            <a:r>
              <a:rPr lang="nl-BE" dirty="0" smtClean="0"/>
              <a:t> in </a:t>
            </a:r>
            <a:r>
              <a:rPr lang="nl-BE" dirty="0" err="1" smtClean="0"/>
              <a:t>function</a:t>
            </a:r>
            <a:r>
              <a:rPr lang="nl-BE" dirty="0" smtClean="0"/>
              <a:t> of the </a:t>
            </a:r>
            <a:r>
              <a:rPr lang="nl-BE" dirty="0" err="1" smtClean="0"/>
              <a:t>needs</a:t>
            </a:r>
            <a:r>
              <a:rPr lang="nl-BE" dirty="0" smtClean="0"/>
              <a:t> </a:t>
            </a:r>
            <a:r>
              <a:rPr lang="nl-BE" dirty="0" err="1" smtClean="0"/>
              <a:t>defined</a:t>
            </a:r>
            <a:r>
              <a:rPr lang="nl-BE" dirty="0" smtClean="0"/>
              <a:t> in </a:t>
            </a:r>
            <a:r>
              <a:rPr lang="nl-BE" dirty="0" err="1" smtClean="0"/>
              <a:t>Pamplona</a:t>
            </a:r>
            <a:endParaRPr lang="nl-BE" dirty="0" smtClean="0"/>
          </a:p>
          <a:p>
            <a:r>
              <a:rPr lang="nl-BE" dirty="0" err="1" smtClean="0"/>
              <a:t>March</a:t>
            </a:r>
            <a:r>
              <a:rPr lang="nl-BE" dirty="0" smtClean="0"/>
              <a:t> 2011: Dublin meeting</a:t>
            </a:r>
          </a:p>
          <a:p>
            <a:pPr marL="514350" indent="-514350">
              <a:buFontTx/>
              <a:buChar char="-"/>
            </a:pPr>
            <a:r>
              <a:rPr lang="nl-BE" dirty="0" err="1" smtClean="0"/>
              <a:t>presentation</a:t>
            </a:r>
            <a:r>
              <a:rPr lang="nl-BE" dirty="0" smtClean="0"/>
              <a:t> of the </a:t>
            </a:r>
            <a:r>
              <a:rPr lang="nl-BE" dirty="0" err="1" smtClean="0"/>
              <a:t>SWOT-analysis</a:t>
            </a: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smtClean="0"/>
              <a:t>meeting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an</a:t>
            </a:r>
            <a:r>
              <a:rPr lang="nl-BE" dirty="0" smtClean="0"/>
              <a:t> expert</a:t>
            </a:r>
          </a:p>
          <a:p>
            <a:pPr marL="514350" indent="-514350">
              <a:buFontTx/>
              <a:buChar char="-"/>
            </a:pP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285875" y="23813"/>
            <a:ext cx="7786688" cy="976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/>
          </a:bodyPr>
          <a:lstStyle/>
          <a:p>
            <a:pPr marL="514350" indent="-514350"/>
            <a:r>
              <a:rPr lang="nl-BE" dirty="0" smtClean="0"/>
              <a:t>April 2011 – September 2011</a:t>
            </a:r>
          </a:p>
          <a:p>
            <a:pPr marL="514350" indent="-514350">
              <a:buFontTx/>
              <a:buChar char="-"/>
            </a:pPr>
            <a:r>
              <a:rPr lang="nl-BE" dirty="0" err="1" smtClean="0"/>
              <a:t>draft</a:t>
            </a:r>
            <a:r>
              <a:rPr lang="nl-BE" dirty="0" smtClean="0"/>
              <a:t> of the </a:t>
            </a:r>
            <a:r>
              <a:rPr lang="nl-BE" dirty="0" err="1" smtClean="0"/>
              <a:t>roadmap</a:t>
            </a:r>
            <a:r>
              <a:rPr lang="nl-BE" dirty="0" smtClean="0"/>
              <a:t>: criteria, content, </a:t>
            </a:r>
            <a:r>
              <a:rPr lang="nl-BE" dirty="0" err="1" smtClean="0"/>
              <a:t>formal</a:t>
            </a:r>
            <a:r>
              <a:rPr lang="nl-BE" dirty="0" smtClean="0"/>
              <a:t> </a:t>
            </a:r>
            <a:r>
              <a:rPr lang="nl-BE" dirty="0" err="1" smtClean="0"/>
              <a:t>requirements</a:t>
            </a: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smtClean="0"/>
              <a:t>interim report</a:t>
            </a:r>
          </a:p>
          <a:p>
            <a:pPr marL="514350" indent="-514350"/>
            <a:r>
              <a:rPr lang="nl-BE" dirty="0" smtClean="0"/>
              <a:t>September 2011: meeting </a:t>
            </a:r>
            <a:r>
              <a:rPr lang="nl-BE" dirty="0" err="1" smtClean="0"/>
              <a:t>Malmö</a:t>
            </a:r>
            <a:r>
              <a:rPr lang="nl-BE" dirty="0" smtClean="0"/>
              <a:t>/</a:t>
            </a:r>
            <a:r>
              <a:rPr lang="nl-BE" dirty="0" err="1" smtClean="0"/>
              <a:t>Odense</a:t>
            </a: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err="1" smtClean="0"/>
              <a:t>discussion</a:t>
            </a:r>
            <a:r>
              <a:rPr lang="nl-BE" dirty="0" smtClean="0"/>
              <a:t> </a:t>
            </a:r>
            <a:r>
              <a:rPr lang="nl-BE" dirty="0" err="1" smtClean="0"/>
              <a:t>on</a:t>
            </a:r>
            <a:r>
              <a:rPr lang="nl-BE" dirty="0" smtClean="0"/>
              <a:t> the </a:t>
            </a:r>
            <a:r>
              <a:rPr lang="nl-BE" dirty="0" err="1" smtClean="0"/>
              <a:t>roadmap</a:t>
            </a: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err="1" smtClean="0"/>
              <a:t>visit</a:t>
            </a:r>
            <a:r>
              <a:rPr lang="nl-BE" dirty="0" smtClean="0"/>
              <a:t> the </a:t>
            </a:r>
            <a:r>
              <a:rPr lang="nl-BE" dirty="0" err="1" smtClean="0"/>
              <a:t>local</a:t>
            </a:r>
            <a:r>
              <a:rPr lang="nl-BE" dirty="0" smtClean="0"/>
              <a:t> counseling platform and </a:t>
            </a:r>
            <a:r>
              <a:rPr lang="nl-BE" dirty="0" err="1" smtClean="0"/>
              <a:t>experience</a:t>
            </a:r>
            <a:r>
              <a:rPr lang="nl-BE" dirty="0" smtClean="0"/>
              <a:t> counseling </a:t>
            </a:r>
            <a:r>
              <a:rPr lang="nl-BE" dirty="0" err="1" smtClean="0"/>
              <a:t>methods</a:t>
            </a:r>
            <a:endParaRPr lang="nl-BE" dirty="0" smtClean="0"/>
          </a:p>
          <a:p>
            <a:pPr marL="514350" indent="-514350"/>
            <a:endParaRPr lang="nl-BE" dirty="0" smtClean="0"/>
          </a:p>
          <a:p>
            <a:pPr marL="514350" indent="-514350"/>
            <a:endParaRPr lang="nl-BE" dirty="0" smtClean="0"/>
          </a:p>
          <a:p>
            <a:pPr marL="514350" indent="-514350">
              <a:buNone/>
            </a:pPr>
            <a:endParaRPr lang="nl-BE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8750" y="1285875"/>
            <a:ext cx="7300913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October</a:t>
            </a:r>
            <a:r>
              <a:rPr lang="nl-BE" dirty="0" smtClean="0"/>
              <a:t> 2011 – </a:t>
            </a:r>
            <a:r>
              <a:rPr lang="nl-BE" dirty="0" err="1" smtClean="0"/>
              <a:t>February</a:t>
            </a:r>
            <a:r>
              <a:rPr lang="nl-BE" dirty="0" smtClean="0"/>
              <a:t> 2012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nl-BE" dirty="0" err="1" smtClean="0"/>
              <a:t>each</a:t>
            </a:r>
            <a:r>
              <a:rPr lang="nl-BE" dirty="0" smtClean="0"/>
              <a:t> partner </a:t>
            </a:r>
            <a:r>
              <a:rPr lang="nl-BE" dirty="0" err="1" smtClean="0"/>
              <a:t>works</a:t>
            </a:r>
            <a:r>
              <a:rPr lang="nl-BE" dirty="0" smtClean="0"/>
              <a:t> </a:t>
            </a:r>
            <a:r>
              <a:rPr lang="nl-BE" dirty="0" err="1" smtClean="0"/>
              <a:t>on</a:t>
            </a:r>
            <a:r>
              <a:rPr lang="nl-BE" dirty="0" smtClean="0"/>
              <a:t> the </a:t>
            </a:r>
            <a:r>
              <a:rPr lang="nl-BE" dirty="0" err="1" smtClean="0"/>
              <a:t>roadmap</a:t>
            </a:r>
            <a:endParaRPr lang="nl-BE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nl-BE" dirty="0" smtClean="0"/>
              <a:t>feedback of </a:t>
            </a:r>
            <a:r>
              <a:rPr lang="nl-BE" dirty="0" err="1" smtClean="0"/>
              <a:t>learners</a:t>
            </a:r>
            <a:r>
              <a:rPr lang="nl-BE" dirty="0" smtClean="0"/>
              <a:t>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nl-BE" dirty="0" smtClean="0"/>
              <a:t>test run of the </a:t>
            </a:r>
            <a:r>
              <a:rPr lang="nl-BE" dirty="0" err="1" smtClean="0"/>
              <a:t>roadmap</a:t>
            </a:r>
            <a:r>
              <a:rPr lang="nl-BE" dirty="0" smtClean="0"/>
              <a:t> in </a:t>
            </a:r>
            <a:r>
              <a:rPr lang="nl-BE" dirty="0" err="1" smtClean="0"/>
              <a:t>some</a:t>
            </a:r>
            <a:r>
              <a:rPr lang="nl-BE" dirty="0" smtClean="0"/>
              <a:t> </a:t>
            </a:r>
            <a:r>
              <a:rPr lang="nl-BE" dirty="0" err="1" smtClean="0"/>
              <a:t>institutions</a:t>
            </a:r>
            <a:endParaRPr lang="nl-BE" dirty="0" smtClean="0"/>
          </a:p>
          <a:p>
            <a:pPr fontAlgn="auto">
              <a:spcAft>
                <a:spcPts val="0"/>
              </a:spcAft>
              <a:defRPr/>
            </a:pPr>
            <a:r>
              <a:rPr lang="nl-BE" dirty="0" err="1" smtClean="0"/>
              <a:t>March</a:t>
            </a:r>
            <a:r>
              <a:rPr lang="nl-BE" dirty="0" smtClean="0"/>
              <a:t> 2012: meeting </a:t>
            </a:r>
            <a:r>
              <a:rPr lang="nl-BE" dirty="0" err="1" smtClean="0"/>
              <a:t>Turkey</a:t>
            </a:r>
            <a:endParaRPr lang="nl-BE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nl-BE" dirty="0" err="1" smtClean="0"/>
              <a:t>experiences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the </a:t>
            </a:r>
            <a:r>
              <a:rPr lang="nl-BE" dirty="0" err="1" smtClean="0"/>
              <a:t>roadmap</a:t>
            </a:r>
            <a:r>
              <a:rPr lang="nl-BE" dirty="0" smtClean="0"/>
              <a:t> </a:t>
            </a:r>
            <a:r>
              <a:rPr lang="nl-BE" dirty="0" err="1" smtClean="0"/>
              <a:t>will</a:t>
            </a:r>
            <a:r>
              <a:rPr lang="nl-BE" dirty="0" smtClean="0"/>
              <a:t> </a:t>
            </a:r>
            <a:r>
              <a:rPr lang="nl-BE" dirty="0" err="1" smtClean="0"/>
              <a:t>be</a:t>
            </a:r>
            <a:r>
              <a:rPr lang="nl-BE" dirty="0" smtClean="0"/>
              <a:t> </a:t>
            </a:r>
            <a:r>
              <a:rPr lang="nl-BE" dirty="0" err="1" smtClean="0"/>
              <a:t>shared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the partners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nl-BE" dirty="0" err="1" smtClean="0"/>
              <a:t>improvement</a:t>
            </a:r>
            <a:r>
              <a:rPr lang="nl-BE" dirty="0" smtClean="0"/>
              <a:t> of the </a:t>
            </a:r>
            <a:r>
              <a:rPr lang="nl-BE" dirty="0" err="1" smtClean="0"/>
              <a:t>roadmap</a:t>
            </a:r>
            <a:endParaRPr lang="nl-BE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nl-BE" dirty="0" err="1" smtClean="0"/>
              <a:t>experience</a:t>
            </a:r>
            <a:r>
              <a:rPr lang="nl-BE" dirty="0" smtClean="0"/>
              <a:t> a </a:t>
            </a:r>
            <a:r>
              <a:rPr lang="nl-BE" dirty="0" err="1" smtClean="0"/>
              <a:t>language</a:t>
            </a:r>
            <a:r>
              <a:rPr lang="nl-BE" dirty="0" smtClean="0"/>
              <a:t> </a:t>
            </a:r>
            <a:r>
              <a:rPr lang="nl-BE" dirty="0" err="1" smtClean="0"/>
              <a:t>course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adults</a:t>
            </a:r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 dirty="0" err="1"/>
              <a:t>www.cvoleuven.be</a:t>
            </a:r>
            <a:endParaRPr lang="nl-B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June</a:t>
            </a:r>
            <a:r>
              <a:rPr lang="nl-BE" dirty="0" smtClean="0"/>
              <a:t> 2012: meeting </a:t>
            </a:r>
            <a:r>
              <a:rPr lang="nl-BE" dirty="0" err="1" smtClean="0"/>
              <a:t>Belgium</a:t>
            </a:r>
            <a:endParaRPr lang="nl-BE" dirty="0" smtClean="0"/>
          </a:p>
          <a:p>
            <a:pPr>
              <a:buNone/>
            </a:pPr>
            <a:r>
              <a:rPr lang="nl-BE" dirty="0" smtClean="0"/>
              <a:t>	</a:t>
            </a:r>
            <a:r>
              <a:rPr lang="nl-BE" dirty="0" err="1" smtClean="0"/>
              <a:t>transnational</a:t>
            </a:r>
            <a:r>
              <a:rPr lang="nl-BE" dirty="0" smtClean="0"/>
              <a:t> workshop </a:t>
            </a:r>
            <a:r>
              <a:rPr lang="nl-BE" dirty="0" err="1" smtClean="0"/>
              <a:t>by</a:t>
            </a:r>
            <a:r>
              <a:rPr lang="nl-BE" dirty="0" smtClean="0"/>
              <a:t> </a:t>
            </a:r>
            <a:r>
              <a:rPr lang="nl-BE" dirty="0" err="1" smtClean="0"/>
              <a:t>teachers</a:t>
            </a:r>
            <a:r>
              <a:rPr lang="nl-BE" dirty="0" smtClean="0"/>
              <a:t> </a:t>
            </a:r>
            <a:r>
              <a:rPr lang="nl-BE" dirty="0" err="1" smtClean="0"/>
              <a:t>who</a:t>
            </a:r>
            <a:r>
              <a:rPr lang="nl-BE" dirty="0" smtClean="0"/>
              <a:t> </a:t>
            </a:r>
            <a:r>
              <a:rPr lang="nl-BE" dirty="0" err="1" smtClean="0"/>
              <a:t>share</a:t>
            </a:r>
            <a:r>
              <a:rPr lang="nl-BE" dirty="0" smtClean="0"/>
              <a:t> the instrument and are </a:t>
            </a:r>
            <a:r>
              <a:rPr lang="nl-BE" dirty="0" err="1" smtClean="0"/>
              <a:t>prepared</a:t>
            </a:r>
            <a:r>
              <a:rPr lang="nl-BE" dirty="0" smtClean="0"/>
              <a:t> to talk </a:t>
            </a:r>
            <a:r>
              <a:rPr lang="nl-BE" dirty="0" err="1" smtClean="0"/>
              <a:t>about</a:t>
            </a:r>
            <a:r>
              <a:rPr lang="nl-BE" dirty="0" smtClean="0"/>
              <a:t> </a:t>
            </a:r>
            <a:r>
              <a:rPr lang="nl-BE" dirty="0" err="1" smtClean="0"/>
              <a:t>their</a:t>
            </a:r>
            <a:r>
              <a:rPr lang="nl-BE" dirty="0" smtClean="0"/>
              <a:t> </a:t>
            </a:r>
            <a:r>
              <a:rPr lang="nl-BE" dirty="0" err="1" smtClean="0"/>
              <a:t>conclusions</a:t>
            </a:r>
            <a:endParaRPr lang="nl-BE" dirty="0" smtClean="0"/>
          </a:p>
          <a:p>
            <a:r>
              <a:rPr lang="nl-BE" dirty="0" err="1" smtClean="0"/>
              <a:t>July</a:t>
            </a:r>
            <a:r>
              <a:rPr lang="nl-BE" dirty="0" smtClean="0"/>
              <a:t> 2012 – September 2012: </a:t>
            </a:r>
            <a:r>
              <a:rPr lang="nl-BE" dirty="0" err="1" smtClean="0"/>
              <a:t>final</a:t>
            </a:r>
            <a:r>
              <a:rPr lang="nl-BE" dirty="0" smtClean="0"/>
              <a:t> report</a:t>
            </a:r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BE"/>
              <a:t>www.cvoleuven.be</a:t>
            </a:r>
            <a:endParaRPr lang="nl-B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orstelling SJABLOON CVO">
  <a:themeElements>
    <a:clrScheme name="CVO thema ppt">
      <a:dk1>
        <a:sysClr val="windowText" lastClr="000000"/>
      </a:dk1>
      <a:lt1>
        <a:sysClr val="window" lastClr="FFFFFF"/>
      </a:lt1>
      <a:dk2>
        <a:srgbClr val="666666"/>
      </a:dk2>
      <a:lt2>
        <a:srgbClr val="D8D8D8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259</Words>
  <Application>Microsoft Office PowerPoint</Application>
  <PresentationFormat>Diavoorstelling (4:3)</PresentationFormat>
  <Paragraphs>64</Paragraphs>
  <Slides>9</Slides>
  <Notes>9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0" baseType="lpstr">
      <vt:lpstr>Voorstelling SJABLOON CVO</vt:lpstr>
      <vt:lpstr>On the right track</vt:lpstr>
      <vt:lpstr>Content &amp; objectives </vt:lpstr>
      <vt:lpstr>PowerPoint-presentatie</vt:lpstr>
      <vt:lpstr>Aim of the project</vt:lpstr>
      <vt:lpstr>Activities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Voorstelling SJABLOON CVO</dc:title>
  <dc:creator>karel.theunis</dc:creator>
  <cp:lastModifiedBy>Windows User</cp:lastModifiedBy>
  <cp:revision>48</cp:revision>
  <dcterms:created xsi:type="dcterms:W3CDTF">2009-08-27T18:14:22Z</dcterms:created>
  <dcterms:modified xsi:type="dcterms:W3CDTF">2010-09-30T11:49:53Z</dcterms:modified>
</cp:coreProperties>
</file>